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5143500" cx="9144000"/>
  <p:notesSz cx="6858000" cy="9144000"/>
  <p:embeddedFontLst>
    <p:embeddedFont>
      <p:font typeface="Economica"/>
      <p:regular r:id="rId37"/>
      <p:bold r:id="rId38"/>
      <p:italic r:id="rId39"/>
      <p:boldItalic r:id="rId40"/>
    </p:embeddedFont>
    <p:embeddedFont>
      <p:font typeface="Do Hyeon"/>
      <p:regular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A4A3A4"/>
          </p15:clr>
        </p15:guide>
        <p15:guide id="2" orient="horz" pos="164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813F58-DCB9-47D5-AFC7-A8FCE7B96558}">
  <a:tblStyle styleId="{07813F58-DCB9-47D5-AFC7-A8FCE7B965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64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boldItalic.fntdata"/><Relationship Id="rId20" Type="http://schemas.openxmlformats.org/officeDocument/2006/relationships/slide" Target="slides/slide13.xml"/><Relationship Id="rId42" Type="http://schemas.openxmlformats.org/officeDocument/2006/relationships/font" Target="fonts/OpenSans-regular.fntdata"/><Relationship Id="rId41" Type="http://schemas.openxmlformats.org/officeDocument/2006/relationships/font" Target="fonts/DoHyeon-regular.fntdata"/><Relationship Id="rId22" Type="http://schemas.openxmlformats.org/officeDocument/2006/relationships/slide" Target="slides/slide15.xml"/><Relationship Id="rId44" Type="http://schemas.openxmlformats.org/officeDocument/2006/relationships/font" Target="fonts/OpenSans-italic.fntdata"/><Relationship Id="rId21" Type="http://schemas.openxmlformats.org/officeDocument/2006/relationships/slide" Target="slides/slide14.xml"/><Relationship Id="rId43" Type="http://schemas.openxmlformats.org/officeDocument/2006/relationships/font" Target="fonts/OpenSans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Economica-regular.fntdata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Economica-italic.fntdata"/><Relationship Id="rId16" Type="http://schemas.openxmlformats.org/officeDocument/2006/relationships/slide" Target="slides/slide9.xml"/><Relationship Id="rId38" Type="http://schemas.openxmlformats.org/officeDocument/2006/relationships/font" Target="fonts/Economica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366151005_3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f366151005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72899f5e3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f72899f5e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92e2deabe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f92e2deab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9832aa963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f9832aa96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72899f5e3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f72899f5e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72899f5e3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f72899f5e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9832aa963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f9832aa96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366151005_3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f366151005_3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72126cb98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f72126cb9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72126cb98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f72126cb9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72126cb98_1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f72126cb9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366151005_3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f366151005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72126cb98_1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f72126cb98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72126cb98_1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f72126cb98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72126cb98_1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f72126cb98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f72126cb98_1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f72126cb98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f9399c8961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f9399c896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72126cb98_1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f72126cb98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f72126cb98_1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f72126cb98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72126cb98_1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f72126cb9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f366151005_3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f366151005_3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d370ba71ee_7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d370ba71ee_7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343142c5e_2_2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d343142c5e_2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366151005_3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f366151005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366151005_3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f366151005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366151005_3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f366151005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366151005_3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f366151005_3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72899f5e3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f72899f5e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72899f5e3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f72899f5e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4" name="Google Shape;64;p14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5" name="Google Shape;65;p14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75" name="Google Shape;75;p16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/>
          <p:nvPr/>
        </p:nvSpPr>
        <p:spPr>
          <a:xfrm>
            <a:off x="3438975" y="-25"/>
            <a:ext cx="5705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1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3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40.png"/><Relationship Id="rId8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38.png"/><Relationship Id="rId6" Type="http://schemas.openxmlformats.org/officeDocument/2006/relationships/image" Target="../media/image47.png"/><Relationship Id="rId7" Type="http://schemas.openxmlformats.org/officeDocument/2006/relationships/image" Target="../media/image34.png"/><Relationship Id="rId8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14.png"/><Relationship Id="rId5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35.png"/><Relationship Id="rId5" Type="http://schemas.openxmlformats.org/officeDocument/2006/relationships/image" Target="../media/image43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48.png"/><Relationship Id="rId5" Type="http://schemas.openxmlformats.org/officeDocument/2006/relationships/image" Target="../media/image39.png"/><Relationship Id="rId6" Type="http://schemas.openxmlformats.org/officeDocument/2006/relationships/image" Target="../media/image44.png"/><Relationship Id="rId7" Type="http://schemas.openxmlformats.org/officeDocument/2006/relationships/image" Target="../media/image8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57.png"/><Relationship Id="rId5" Type="http://schemas.openxmlformats.org/officeDocument/2006/relationships/image" Target="../media/image55.png"/><Relationship Id="rId6" Type="http://schemas.openxmlformats.org/officeDocument/2006/relationships/image" Target="../media/image49.png"/><Relationship Id="rId7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85.png"/><Relationship Id="rId5" Type="http://schemas.openxmlformats.org/officeDocument/2006/relationships/image" Target="../media/image66.png"/><Relationship Id="rId6" Type="http://schemas.openxmlformats.org/officeDocument/2006/relationships/image" Target="../media/image7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Relationship Id="rId7" Type="http://schemas.openxmlformats.org/officeDocument/2006/relationships/image" Target="../media/image6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68.png"/><Relationship Id="rId5" Type="http://schemas.openxmlformats.org/officeDocument/2006/relationships/image" Target="../media/image60.png"/><Relationship Id="rId6" Type="http://schemas.openxmlformats.org/officeDocument/2006/relationships/image" Target="../media/image65.png"/><Relationship Id="rId7" Type="http://schemas.openxmlformats.org/officeDocument/2006/relationships/image" Target="../media/image6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1.png"/><Relationship Id="rId4" Type="http://schemas.openxmlformats.org/officeDocument/2006/relationships/image" Target="../media/image14.png"/><Relationship Id="rId5" Type="http://schemas.openxmlformats.org/officeDocument/2006/relationships/image" Target="../media/image75.png"/><Relationship Id="rId6" Type="http://schemas.openxmlformats.org/officeDocument/2006/relationships/image" Target="../media/image8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83.png"/><Relationship Id="rId5" Type="http://schemas.openxmlformats.org/officeDocument/2006/relationships/image" Target="../media/image64.png"/><Relationship Id="rId6" Type="http://schemas.openxmlformats.org/officeDocument/2006/relationships/image" Target="../media/image77.png"/><Relationship Id="rId7" Type="http://schemas.openxmlformats.org/officeDocument/2006/relationships/image" Target="../media/image7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70.png"/><Relationship Id="rId5" Type="http://schemas.openxmlformats.org/officeDocument/2006/relationships/image" Target="../media/image79.png"/><Relationship Id="rId6" Type="http://schemas.openxmlformats.org/officeDocument/2006/relationships/image" Target="../media/image74.png"/><Relationship Id="rId7" Type="http://schemas.openxmlformats.org/officeDocument/2006/relationships/image" Target="../media/image7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80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89.png"/><Relationship Id="rId5" Type="http://schemas.openxmlformats.org/officeDocument/2006/relationships/image" Target="../media/image84.png"/><Relationship Id="rId6" Type="http://schemas.openxmlformats.org/officeDocument/2006/relationships/image" Target="../media/image78.png"/><Relationship Id="rId7" Type="http://schemas.openxmlformats.org/officeDocument/2006/relationships/image" Target="../media/image86.png"/><Relationship Id="rId8" Type="http://schemas.openxmlformats.org/officeDocument/2006/relationships/image" Target="../media/image9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0" Type="http://schemas.openxmlformats.org/officeDocument/2006/relationships/image" Target="../media/image8.png"/><Relationship Id="rId9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image" Target="../media/image17.png"/><Relationship Id="rId7" Type="http://schemas.openxmlformats.org/officeDocument/2006/relationships/image" Target="../media/image33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type="title"/>
          </p:nvPr>
        </p:nvSpPr>
        <p:spPr>
          <a:xfrm>
            <a:off x="346050" y="1215100"/>
            <a:ext cx="82995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80"/>
              <a:buNone/>
            </a:pPr>
            <a:r>
              <a:rPr lang="ko" sz="3980">
                <a:latin typeface="Do Hyeon"/>
                <a:ea typeface="Do Hyeon"/>
                <a:cs typeface="Do Hyeon"/>
                <a:sym typeface="Do Hyeon"/>
              </a:rPr>
              <a:t>QR코드를 이용한 택배 안심배송 서비스</a:t>
            </a:r>
            <a:endParaRPr sz="398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249" y="3075180"/>
            <a:ext cx="1733525" cy="15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5"/>
          <p:cNvSpPr txBox="1"/>
          <p:nvPr/>
        </p:nvSpPr>
        <p:spPr>
          <a:xfrm>
            <a:off x="5912900" y="2780550"/>
            <a:ext cx="3019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Malgun Gothic"/>
                <a:ea typeface="Malgun Gothic"/>
                <a:cs typeface="Malgun Gothic"/>
                <a:sym typeface="Malgun Gothic"/>
              </a:rPr>
              <a:t>중부대학교 정보보호학과</a:t>
            </a:r>
            <a:endParaRPr b="1"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Malgun Gothic"/>
                <a:ea typeface="Malgun Gothic"/>
                <a:cs typeface="Malgun Gothic"/>
                <a:sym typeface="Malgun Gothic"/>
              </a:rPr>
              <a:t>지도교수 : 이병천 교수님</a:t>
            </a:r>
            <a:endParaRPr b="1"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7" name="Google Shape;117;p25"/>
          <p:cNvCxnSpPr/>
          <p:nvPr/>
        </p:nvCxnSpPr>
        <p:spPr>
          <a:xfrm>
            <a:off x="1144925" y="1991500"/>
            <a:ext cx="67644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5"/>
          <p:cNvSpPr txBox="1"/>
          <p:nvPr/>
        </p:nvSpPr>
        <p:spPr>
          <a:xfrm>
            <a:off x="7684450" y="3624975"/>
            <a:ext cx="8871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Malgun Gothic"/>
                <a:ea typeface="Malgun Gothic"/>
                <a:cs typeface="Malgun Gothic"/>
                <a:sym typeface="Malgun Gothic"/>
              </a:rPr>
              <a:t>권현주</a:t>
            </a:r>
            <a:endParaRPr b="1"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Malgun Gothic"/>
                <a:ea typeface="Malgun Gothic"/>
                <a:cs typeface="Malgun Gothic"/>
                <a:sym typeface="Malgun Gothic"/>
              </a:rPr>
              <a:t>신세영</a:t>
            </a:r>
            <a:endParaRPr b="1"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Malgun Gothic"/>
                <a:ea typeface="Malgun Gothic"/>
                <a:cs typeface="Malgun Gothic"/>
                <a:sym typeface="Malgun Gothic"/>
              </a:rPr>
              <a:t>유현진</a:t>
            </a:r>
            <a:endParaRPr b="1"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25"/>
          <p:cNvSpPr txBox="1"/>
          <p:nvPr/>
        </p:nvSpPr>
        <p:spPr>
          <a:xfrm>
            <a:off x="6616275" y="3624975"/>
            <a:ext cx="71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Malgun Gothic"/>
                <a:ea typeface="Malgun Gothic"/>
                <a:cs typeface="Malgun Gothic"/>
                <a:sym typeface="Malgun Gothic"/>
              </a:rPr>
              <a:t>1 조</a:t>
            </a:r>
            <a:endParaRPr b="1"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25"/>
          <p:cNvSpPr txBox="1"/>
          <p:nvPr>
            <p:ph idx="4294967295" type="subTitle"/>
          </p:nvPr>
        </p:nvSpPr>
        <p:spPr>
          <a:xfrm>
            <a:off x="3255163" y="2347225"/>
            <a:ext cx="28497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2021.10.22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개발 환경 및 개발 내용 (4/9)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62" name="Google Shape;2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>
            <a:off x="337425" y="1068600"/>
            <a:ext cx="59490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4" name="Google Shape;2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37250"/>
            <a:ext cx="5728725" cy="6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535425"/>
            <a:ext cx="4619813" cy="23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/>
          <p:nvPr/>
        </p:nvSpPr>
        <p:spPr>
          <a:xfrm>
            <a:off x="450775" y="1319400"/>
            <a:ext cx="13488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개발 내용(6/9)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7" name="Google Shape;267;p34"/>
          <p:cNvSpPr/>
          <p:nvPr/>
        </p:nvSpPr>
        <p:spPr>
          <a:xfrm>
            <a:off x="450775" y="1319400"/>
            <a:ext cx="14994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개발 내용(3/8)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8" name="Google Shape;268;p34"/>
          <p:cNvSpPr/>
          <p:nvPr/>
        </p:nvSpPr>
        <p:spPr>
          <a:xfrm>
            <a:off x="3182300" y="1242188"/>
            <a:ext cx="5409900" cy="500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스캔값과 DB </a:t>
            </a:r>
            <a:r>
              <a:rPr b="1" lang="ko" u="sng">
                <a:latin typeface="Malgun Gothic"/>
                <a:ea typeface="Malgun Gothic"/>
                <a:cs typeface="Malgun Gothic"/>
                <a:sym typeface="Malgun Gothic"/>
              </a:rPr>
              <a:t>profile/ (계정의uid) / cart(주문목록)</a:t>
            </a: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의 내용과 일치해야 데이터(이름, 주소, 전화번호)를 표시한다.  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9" name="Google Shape;269;p34"/>
          <p:cNvGrpSpPr/>
          <p:nvPr/>
        </p:nvGrpSpPr>
        <p:grpSpPr>
          <a:xfrm>
            <a:off x="3829800" y="2285425"/>
            <a:ext cx="4762400" cy="2642729"/>
            <a:chOff x="3829800" y="2285425"/>
            <a:chExt cx="4762400" cy="2642729"/>
          </a:xfrm>
        </p:grpSpPr>
        <p:pic>
          <p:nvPicPr>
            <p:cNvPr id="270" name="Google Shape;270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29800" y="2391175"/>
              <a:ext cx="4528876" cy="25369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34"/>
            <p:cNvSpPr/>
            <p:nvPr/>
          </p:nvSpPr>
          <p:spPr>
            <a:xfrm>
              <a:off x="5234600" y="2285425"/>
              <a:ext cx="3357600" cy="321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E691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ko" u="sng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profile/ (계정의uid) / cart(주문목록)</a:t>
              </a:r>
              <a:endParaRPr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2" name="Google Shape;272;p34"/>
            <p:cNvSpPr/>
            <p:nvPr/>
          </p:nvSpPr>
          <p:spPr>
            <a:xfrm>
              <a:off x="7278700" y="3048475"/>
              <a:ext cx="1202400" cy="13254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4"/>
          <p:cNvSpPr/>
          <p:nvPr/>
        </p:nvSpPr>
        <p:spPr>
          <a:xfrm>
            <a:off x="311700" y="4565900"/>
            <a:ext cx="3357600" cy="321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스캔 완료 후 표시되는 내용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개발 환경 및 개발 내용 (5/9)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35"/>
          <p:cNvCxnSpPr/>
          <p:nvPr/>
        </p:nvCxnSpPr>
        <p:spPr>
          <a:xfrm>
            <a:off x="337425" y="1068600"/>
            <a:ext cx="59490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1" name="Google Shape;2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75" y="1800563"/>
            <a:ext cx="6919103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775" y="2425559"/>
            <a:ext cx="2590525" cy="164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5"/>
          <p:cNvSpPr/>
          <p:nvPr/>
        </p:nvSpPr>
        <p:spPr>
          <a:xfrm>
            <a:off x="450775" y="1319400"/>
            <a:ext cx="13488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개발 내용(7/9)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4" name="Google Shape;284;p35"/>
          <p:cNvSpPr/>
          <p:nvPr/>
        </p:nvSpPr>
        <p:spPr>
          <a:xfrm>
            <a:off x="450775" y="1319400"/>
            <a:ext cx="14994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개발 내용(4/8)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346" y="3913308"/>
            <a:ext cx="5857176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5"/>
          <p:cNvSpPr/>
          <p:nvPr/>
        </p:nvSpPr>
        <p:spPr>
          <a:xfrm>
            <a:off x="3416875" y="1289550"/>
            <a:ext cx="3001500" cy="454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전체 주문 목록에서 스캔한 값과 비교하여 같으면 기사에게 배정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2875" y="2607023"/>
            <a:ext cx="3826625" cy="1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5"/>
          <p:cNvSpPr/>
          <p:nvPr/>
        </p:nvSpPr>
        <p:spPr>
          <a:xfrm>
            <a:off x="6439550" y="3610925"/>
            <a:ext cx="2590500" cy="454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배정된 시간, 배송상태, 기사의 이름을 추가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35"/>
          <p:cNvSpPr/>
          <p:nvPr/>
        </p:nvSpPr>
        <p:spPr>
          <a:xfrm>
            <a:off x="2591850" y="4321800"/>
            <a:ext cx="1044600" cy="19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69425" y="4148762"/>
            <a:ext cx="4302076" cy="5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개발 환경 및 개발 내용 (6/9)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36"/>
          <p:cNvCxnSpPr/>
          <p:nvPr/>
        </p:nvCxnSpPr>
        <p:spPr>
          <a:xfrm>
            <a:off x="337425" y="1068600"/>
            <a:ext cx="59490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36"/>
          <p:cNvSpPr/>
          <p:nvPr/>
        </p:nvSpPr>
        <p:spPr>
          <a:xfrm>
            <a:off x="450775" y="1319400"/>
            <a:ext cx="14994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개발 내용(5/8)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900" y="1886675"/>
            <a:ext cx="4972949" cy="13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1137" y="3141425"/>
            <a:ext cx="2918426" cy="187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9575" y="1218332"/>
            <a:ext cx="2215000" cy="3797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2850" y="4090383"/>
            <a:ext cx="1499400" cy="59115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6"/>
          <p:cNvSpPr/>
          <p:nvPr/>
        </p:nvSpPr>
        <p:spPr>
          <a:xfrm>
            <a:off x="6286425" y="1218325"/>
            <a:ext cx="2664900" cy="454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기사의 인증서 발급 여부 확인후 인증서 발급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01475" y="4620396"/>
            <a:ext cx="3100016" cy="3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75" y="1799512"/>
            <a:ext cx="5143600" cy="314411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개발 환경 및 개발 내용 (7/9)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11" name="Google Shape;3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37"/>
          <p:cNvCxnSpPr/>
          <p:nvPr/>
        </p:nvCxnSpPr>
        <p:spPr>
          <a:xfrm>
            <a:off x="337425" y="1068600"/>
            <a:ext cx="59490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3" name="Google Shape;31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6713" y="3005525"/>
            <a:ext cx="5516125" cy="19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7"/>
          <p:cNvSpPr/>
          <p:nvPr/>
        </p:nvSpPr>
        <p:spPr>
          <a:xfrm>
            <a:off x="450775" y="1319400"/>
            <a:ext cx="14994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개발 내용(6/8)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5771175" y="1289550"/>
            <a:ext cx="2664900" cy="454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Kakao map에서 제공하는 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API를 기반으로 제작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개발 환경 및 개발 내용 (8/9)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38"/>
          <p:cNvCxnSpPr/>
          <p:nvPr/>
        </p:nvCxnSpPr>
        <p:spPr>
          <a:xfrm>
            <a:off x="337425" y="1068600"/>
            <a:ext cx="59490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8"/>
          <p:cNvSpPr/>
          <p:nvPr/>
        </p:nvSpPr>
        <p:spPr>
          <a:xfrm>
            <a:off x="450775" y="1319400"/>
            <a:ext cx="13488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개발 내용(9/9)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24" name="Google Shape;3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3525" y="1472438"/>
            <a:ext cx="1348661" cy="3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8"/>
          <p:cNvSpPr/>
          <p:nvPr/>
        </p:nvSpPr>
        <p:spPr>
          <a:xfrm>
            <a:off x="450775" y="1319400"/>
            <a:ext cx="14994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개발 내용(7/8)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6" name="Google Shape;326;p38"/>
          <p:cNvSpPr/>
          <p:nvPr/>
        </p:nvSpPr>
        <p:spPr>
          <a:xfrm>
            <a:off x="1562575" y="3164450"/>
            <a:ext cx="1451100" cy="19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775" y="1965288"/>
            <a:ext cx="6641360" cy="28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8625" y="2742175"/>
            <a:ext cx="3911700" cy="19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8475" y="3648638"/>
            <a:ext cx="4065000" cy="50896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8"/>
          <p:cNvSpPr/>
          <p:nvPr/>
        </p:nvSpPr>
        <p:spPr>
          <a:xfrm>
            <a:off x="2009175" y="3457850"/>
            <a:ext cx="1627200" cy="19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8"/>
          <p:cNvSpPr/>
          <p:nvPr/>
        </p:nvSpPr>
        <p:spPr>
          <a:xfrm>
            <a:off x="3363900" y="1408075"/>
            <a:ext cx="2416200" cy="454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 배송완료시 배송상태 수정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6861575" y="2123725"/>
            <a:ext cx="2181900" cy="104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기사정보, 운송장 번호, 배송현황, 완료한 시간에 대한 서명값을 생성하여 저장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개발 환경 및 개발 내용 (9/9)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38" name="Google Shape;3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39"/>
          <p:cNvCxnSpPr/>
          <p:nvPr/>
        </p:nvCxnSpPr>
        <p:spPr>
          <a:xfrm>
            <a:off x="337425" y="1068600"/>
            <a:ext cx="59490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39"/>
          <p:cNvSpPr/>
          <p:nvPr/>
        </p:nvSpPr>
        <p:spPr>
          <a:xfrm>
            <a:off x="450775" y="1319400"/>
            <a:ext cx="14994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개발 내용(8/8)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41" name="Google Shape;3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972" y="2069650"/>
            <a:ext cx="6498050" cy="206917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9"/>
          <p:cNvSpPr/>
          <p:nvPr/>
        </p:nvSpPr>
        <p:spPr>
          <a:xfrm>
            <a:off x="5162100" y="1518575"/>
            <a:ext cx="2416200" cy="454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 배정취소시 배송상태 수정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개발 시스템 운영 (1/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12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) 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40"/>
          <p:cNvCxnSpPr/>
          <p:nvPr/>
        </p:nvCxnSpPr>
        <p:spPr>
          <a:xfrm>
            <a:off x="337425" y="1068600"/>
            <a:ext cx="47496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0" name="Google Shape;350;p40"/>
          <p:cNvGrpSpPr/>
          <p:nvPr/>
        </p:nvGrpSpPr>
        <p:grpSpPr>
          <a:xfrm>
            <a:off x="457675" y="1837800"/>
            <a:ext cx="2583075" cy="3081149"/>
            <a:chOff x="337425" y="1838375"/>
            <a:chExt cx="2583075" cy="3081149"/>
          </a:xfrm>
        </p:grpSpPr>
        <p:pic>
          <p:nvPicPr>
            <p:cNvPr id="351" name="Google Shape;35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7425" y="1838375"/>
              <a:ext cx="1766822" cy="3081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53675" y="1864525"/>
              <a:ext cx="1766825" cy="30288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3" name="Google Shape;35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7500" y="1571431"/>
            <a:ext cx="1998700" cy="334750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0"/>
          <p:cNvSpPr/>
          <p:nvPr/>
        </p:nvSpPr>
        <p:spPr>
          <a:xfrm>
            <a:off x="450775" y="1319400"/>
            <a:ext cx="28590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고객 페이지 - 로그인, 회원가입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55" name="Google Shape;35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2950" y="1587000"/>
            <a:ext cx="1968825" cy="33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0"/>
          <p:cNvSpPr/>
          <p:nvPr/>
        </p:nvSpPr>
        <p:spPr>
          <a:xfrm>
            <a:off x="450775" y="1837800"/>
            <a:ext cx="1033800" cy="321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초기화면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40"/>
          <p:cNvSpPr/>
          <p:nvPr/>
        </p:nvSpPr>
        <p:spPr>
          <a:xfrm>
            <a:off x="3477500" y="1587000"/>
            <a:ext cx="807600" cy="321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40"/>
          <p:cNvSpPr/>
          <p:nvPr/>
        </p:nvSpPr>
        <p:spPr>
          <a:xfrm>
            <a:off x="5912950" y="1587000"/>
            <a:ext cx="954900" cy="321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개발 시스템 운영 (2/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12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) 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64" name="Google Shape;3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41"/>
          <p:cNvCxnSpPr/>
          <p:nvPr/>
        </p:nvCxnSpPr>
        <p:spPr>
          <a:xfrm>
            <a:off x="337425" y="1068600"/>
            <a:ext cx="47496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41"/>
          <p:cNvSpPr/>
          <p:nvPr/>
        </p:nvSpPr>
        <p:spPr>
          <a:xfrm>
            <a:off x="450775" y="1319400"/>
            <a:ext cx="28590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고객 페이지 - 프로필, 기본 배송지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67" name="Google Shape;3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75" y="1830025"/>
            <a:ext cx="1755325" cy="309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7050" y="1826250"/>
            <a:ext cx="1755325" cy="304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1"/>
          <p:cNvPicPr preferRelativeResize="0"/>
          <p:nvPr/>
        </p:nvPicPr>
        <p:blipFill rotWithShape="1">
          <a:blip r:embed="rId6">
            <a:alphaModFix/>
          </a:blip>
          <a:srcRect b="24875" l="1657" r="4153" t="13778"/>
          <a:stretch/>
        </p:blipFill>
        <p:spPr>
          <a:xfrm>
            <a:off x="2905500" y="2442250"/>
            <a:ext cx="1192850" cy="13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3325" y="1841563"/>
            <a:ext cx="1755325" cy="30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/>
          <p:nvPr/>
        </p:nvSpPr>
        <p:spPr>
          <a:xfrm>
            <a:off x="4092600" y="1335350"/>
            <a:ext cx="3285900" cy="337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다음 주소 API를 이용하여 주소 검색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p41"/>
          <p:cNvSpPr/>
          <p:nvPr/>
        </p:nvSpPr>
        <p:spPr>
          <a:xfrm>
            <a:off x="4462625" y="2175800"/>
            <a:ext cx="1605900" cy="103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>
            <a:off x="6076000" y="2479250"/>
            <a:ext cx="584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41"/>
          <p:cNvSpPr/>
          <p:nvPr/>
        </p:nvSpPr>
        <p:spPr>
          <a:xfrm>
            <a:off x="6742050" y="2228300"/>
            <a:ext cx="2027700" cy="501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DB에 기본배송지 저장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41"/>
          <p:cNvSpPr/>
          <p:nvPr/>
        </p:nvSpPr>
        <p:spPr>
          <a:xfrm>
            <a:off x="488138" y="1793725"/>
            <a:ext cx="1680600" cy="321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 배송지 설정x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p41"/>
          <p:cNvSpPr/>
          <p:nvPr/>
        </p:nvSpPr>
        <p:spPr>
          <a:xfrm>
            <a:off x="2454413" y="1793725"/>
            <a:ext cx="1680600" cy="321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 배송지 수정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7" name="Google Shape;377;p41"/>
          <p:cNvCxnSpPr/>
          <p:nvPr/>
        </p:nvCxnSpPr>
        <p:spPr>
          <a:xfrm flipH="1" rot="10800000">
            <a:off x="3700350" y="1672475"/>
            <a:ext cx="621600" cy="103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41"/>
          <p:cNvSpPr/>
          <p:nvPr/>
        </p:nvSpPr>
        <p:spPr>
          <a:xfrm>
            <a:off x="4507375" y="1756975"/>
            <a:ext cx="1507200" cy="395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 배송지 설정 완료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개발 시스템 운영 (3/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12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) 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84" name="Google Shape;3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p42"/>
          <p:cNvCxnSpPr/>
          <p:nvPr/>
        </p:nvCxnSpPr>
        <p:spPr>
          <a:xfrm>
            <a:off x="337425" y="1068600"/>
            <a:ext cx="47496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42"/>
          <p:cNvSpPr/>
          <p:nvPr/>
        </p:nvSpPr>
        <p:spPr>
          <a:xfrm>
            <a:off x="450775" y="1319400"/>
            <a:ext cx="28590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고객 페이지 - 물품 주문 (1/2)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87" name="Google Shape;38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15500"/>
            <a:ext cx="1833650" cy="31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2825" y="2409725"/>
            <a:ext cx="1680450" cy="1808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89" name="Google Shape;389;p42"/>
          <p:cNvCxnSpPr/>
          <p:nvPr/>
        </p:nvCxnSpPr>
        <p:spPr>
          <a:xfrm>
            <a:off x="2198025" y="2878875"/>
            <a:ext cx="754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0" name="Google Shape;390;p42"/>
          <p:cNvSpPr/>
          <p:nvPr/>
        </p:nvSpPr>
        <p:spPr>
          <a:xfrm>
            <a:off x="2891700" y="1790063"/>
            <a:ext cx="1741500" cy="530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클릭 시 상세정보 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열람 및 수량 선택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1" name="Google Shape;39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7013" y="1520050"/>
            <a:ext cx="1937671" cy="3336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42"/>
          <p:cNvCxnSpPr/>
          <p:nvPr/>
        </p:nvCxnSpPr>
        <p:spPr>
          <a:xfrm>
            <a:off x="2145350" y="4548425"/>
            <a:ext cx="2820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1746575" y="4327025"/>
            <a:ext cx="398700" cy="33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087025" y="1189500"/>
            <a:ext cx="2232600" cy="654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기본 배송지가 등록된 경우 기본 배송지로 설정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개발 시스템 운영 (4/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12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) 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00" name="Google Shape;4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" name="Google Shape;401;p43"/>
          <p:cNvCxnSpPr/>
          <p:nvPr/>
        </p:nvCxnSpPr>
        <p:spPr>
          <a:xfrm>
            <a:off x="337425" y="1068600"/>
            <a:ext cx="47496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43"/>
          <p:cNvSpPr/>
          <p:nvPr/>
        </p:nvSpPr>
        <p:spPr>
          <a:xfrm>
            <a:off x="450775" y="1319400"/>
            <a:ext cx="35901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고객 페이지 - 물품 주문 (2/2)</a:t>
            </a: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 , 주문 목록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03" name="Google Shape;40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75" y="1854675"/>
            <a:ext cx="1796500" cy="31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4300" y="1886675"/>
            <a:ext cx="1775900" cy="3077373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3"/>
          <p:cNvSpPr/>
          <p:nvPr/>
        </p:nvSpPr>
        <p:spPr>
          <a:xfrm>
            <a:off x="1848575" y="4626850"/>
            <a:ext cx="398700" cy="33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6" name="Google Shape;406;p43"/>
          <p:cNvCxnSpPr>
            <a:stCxn id="405" idx="0"/>
          </p:cNvCxnSpPr>
          <p:nvPr/>
        </p:nvCxnSpPr>
        <p:spPr>
          <a:xfrm flipH="1" rot="10800000">
            <a:off x="2047925" y="3677950"/>
            <a:ext cx="727200" cy="94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7" name="Google Shape;407;p43"/>
          <p:cNvGrpSpPr/>
          <p:nvPr/>
        </p:nvGrpSpPr>
        <p:grpSpPr>
          <a:xfrm>
            <a:off x="4671975" y="1068600"/>
            <a:ext cx="4115150" cy="3895440"/>
            <a:chOff x="4671975" y="1068600"/>
            <a:chExt cx="4115150" cy="3895440"/>
          </a:xfrm>
        </p:grpSpPr>
        <p:pic>
          <p:nvPicPr>
            <p:cNvPr id="408" name="Google Shape;408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01025" y="1752425"/>
              <a:ext cx="1709100" cy="260613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409" name="Google Shape;409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71975" y="1830112"/>
              <a:ext cx="1796500" cy="3133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43"/>
            <p:cNvSpPr/>
            <p:nvPr/>
          </p:nvSpPr>
          <p:spPr>
            <a:xfrm>
              <a:off x="4732725" y="3084475"/>
              <a:ext cx="1513500" cy="238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1" name="Google Shape;411;p43"/>
            <p:cNvCxnSpPr/>
            <p:nvPr/>
          </p:nvCxnSpPr>
          <p:spPr>
            <a:xfrm>
              <a:off x="6246225" y="3203725"/>
              <a:ext cx="7548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2" name="Google Shape;412;p43"/>
            <p:cNvSpPr/>
            <p:nvPr/>
          </p:nvSpPr>
          <p:spPr>
            <a:xfrm>
              <a:off x="5544825" y="2368525"/>
              <a:ext cx="893400" cy="2385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Malgun Gothic"/>
                  <a:ea typeface="Malgun Gothic"/>
                  <a:cs typeface="Malgun Gothic"/>
                  <a:sym typeface="Malgun Gothic"/>
                </a:rPr>
                <a:t>배송 시작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3" name="Google Shape;413;p43"/>
            <p:cNvSpPr/>
            <p:nvPr/>
          </p:nvSpPr>
          <p:spPr>
            <a:xfrm>
              <a:off x="5544825" y="2683625"/>
              <a:ext cx="893400" cy="2385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Malgun Gothic"/>
                  <a:ea typeface="Malgun Gothic"/>
                  <a:cs typeface="Malgun Gothic"/>
                  <a:sym typeface="Malgun Gothic"/>
                </a:rPr>
                <a:t>배송 완료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4" name="Google Shape;414;p43"/>
            <p:cNvSpPr/>
            <p:nvPr/>
          </p:nvSpPr>
          <p:spPr>
            <a:xfrm>
              <a:off x="7112225" y="1068600"/>
              <a:ext cx="1674900" cy="5586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Malgun Gothic"/>
                  <a:ea typeface="Malgun Gothic"/>
                  <a:cs typeface="Malgun Gothic"/>
                  <a:sym typeface="Malgun Gothic"/>
                </a:rPr>
                <a:t>클릭 시 상세내용 확인 가능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title"/>
          </p:nvPr>
        </p:nvSpPr>
        <p:spPr>
          <a:xfrm>
            <a:off x="45475" y="1444350"/>
            <a:ext cx="34077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목차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6" name="Google Shape;126;p26"/>
          <p:cNvSpPr txBox="1"/>
          <p:nvPr>
            <p:ph idx="2" type="body"/>
          </p:nvPr>
        </p:nvSpPr>
        <p:spPr>
          <a:xfrm>
            <a:off x="3962600" y="724200"/>
            <a:ext cx="43188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Do Hyeon"/>
              <a:buChar char="❏"/>
            </a:pPr>
            <a:r>
              <a:rPr lang="ko" sz="28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조원 편성</a:t>
            </a:r>
            <a:endParaRPr sz="12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Do Hyeon"/>
              <a:buChar char="❏"/>
            </a:pPr>
            <a:r>
              <a:rPr lang="ko" sz="28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주제 선정</a:t>
            </a:r>
            <a:endParaRPr sz="28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Do Hyeon"/>
              <a:buChar char="❏"/>
            </a:pPr>
            <a:r>
              <a:rPr lang="ko" sz="28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구상도</a:t>
            </a:r>
            <a:endParaRPr sz="28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Do Hyeon"/>
              <a:buChar char="❏"/>
            </a:pPr>
            <a:r>
              <a:rPr lang="ko" sz="28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추진 경과</a:t>
            </a:r>
            <a:endParaRPr sz="28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Do Hyeon"/>
              <a:buChar char="❏"/>
            </a:pPr>
            <a:r>
              <a:rPr lang="ko" sz="28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개발 환경 및 개발 내용</a:t>
            </a:r>
            <a:endParaRPr sz="28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Do Hyeon"/>
              <a:buChar char="❏"/>
            </a:pPr>
            <a:r>
              <a:rPr lang="ko" sz="28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개발 시스템 운영</a:t>
            </a:r>
            <a:endParaRPr sz="28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Do Hyeon"/>
              <a:buChar char="❏"/>
            </a:pPr>
            <a:r>
              <a:rPr lang="ko" sz="28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결론 및 기대 효과</a:t>
            </a:r>
            <a:endParaRPr sz="28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27" name="Google Shape;1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6"/>
          <p:cNvCxnSpPr/>
          <p:nvPr/>
        </p:nvCxnSpPr>
        <p:spPr>
          <a:xfrm>
            <a:off x="1291075" y="2613150"/>
            <a:ext cx="9165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개발 시스템 운영 (5/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12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) 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20" name="Google Shape;4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44"/>
          <p:cNvCxnSpPr/>
          <p:nvPr/>
        </p:nvCxnSpPr>
        <p:spPr>
          <a:xfrm>
            <a:off x="337425" y="1068600"/>
            <a:ext cx="47496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" name="Google Shape;422;p44"/>
          <p:cNvSpPr/>
          <p:nvPr/>
        </p:nvSpPr>
        <p:spPr>
          <a:xfrm>
            <a:off x="450775" y="1319400"/>
            <a:ext cx="38862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관리자</a:t>
            </a: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 페이지 - 로그인, 메인 화면, 주문 목록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423" name="Google Shape;423;p44"/>
          <p:cNvGrpSpPr/>
          <p:nvPr/>
        </p:nvGrpSpPr>
        <p:grpSpPr>
          <a:xfrm>
            <a:off x="337425" y="2036025"/>
            <a:ext cx="4623202" cy="2547876"/>
            <a:chOff x="219725" y="1965300"/>
            <a:chExt cx="4623202" cy="2547876"/>
          </a:xfrm>
        </p:grpSpPr>
        <p:pic>
          <p:nvPicPr>
            <p:cNvPr id="424" name="Google Shape;424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9725" y="1965300"/>
              <a:ext cx="4623202" cy="2547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44"/>
            <p:cNvSpPr/>
            <p:nvPr/>
          </p:nvSpPr>
          <p:spPr>
            <a:xfrm>
              <a:off x="219725" y="1965300"/>
              <a:ext cx="893400" cy="2385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Malgun Gothic"/>
                  <a:ea typeface="Malgun Gothic"/>
                  <a:cs typeface="Malgun Gothic"/>
                  <a:sym typeface="Malgun Gothic"/>
                </a:rPr>
                <a:t>로그인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26" name="Google Shape;426;p44"/>
          <p:cNvGrpSpPr/>
          <p:nvPr/>
        </p:nvGrpSpPr>
        <p:grpSpPr>
          <a:xfrm>
            <a:off x="865375" y="2295950"/>
            <a:ext cx="4480798" cy="2547875"/>
            <a:chOff x="865375" y="2295950"/>
            <a:chExt cx="4480798" cy="2547875"/>
          </a:xfrm>
        </p:grpSpPr>
        <p:pic>
          <p:nvPicPr>
            <p:cNvPr id="427" name="Google Shape;427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65375" y="2295950"/>
              <a:ext cx="4480798" cy="2547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44"/>
            <p:cNvSpPr/>
            <p:nvPr/>
          </p:nvSpPr>
          <p:spPr>
            <a:xfrm>
              <a:off x="932775" y="2331525"/>
              <a:ext cx="893400" cy="2385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Malgun Gothic"/>
                  <a:ea typeface="Malgun Gothic"/>
                  <a:cs typeface="Malgun Gothic"/>
                  <a:sym typeface="Malgun Gothic"/>
                </a:rPr>
                <a:t>메인 화면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29" name="Google Shape;429;p44"/>
          <p:cNvGrpSpPr/>
          <p:nvPr/>
        </p:nvGrpSpPr>
        <p:grpSpPr>
          <a:xfrm>
            <a:off x="2077825" y="2331525"/>
            <a:ext cx="5588798" cy="2664425"/>
            <a:chOff x="2100025" y="2368525"/>
            <a:chExt cx="5588798" cy="2664425"/>
          </a:xfrm>
        </p:grpSpPr>
        <p:pic>
          <p:nvPicPr>
            <p:cNvPr id="430" name="Google Shape;430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0025" y="2368525"/>
              <a:ext cx="5588798" cy="2664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44"/>
            <p:cNvSpPr/>
            <p:nvPr/>
          </p:nvSpPr>
          <p:spPr>
            <a:xfrm>
              <a:off x="2100025" y="2452488"/>
              <a:ext cx="893400" cy="2385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Malgun Gothic"/>
                  <a:ea typeface="Malgun Gothic"/>
                  <a:cs typeface="Malgun Gothic"/>
                  <a:sym typeface="Malgun Gothic"/>
                </a:rPr>
                <a:t>주문 목록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개발 시스템 운영 (6/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12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) 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37" name="Google Shape;4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45"/>
          <p:cNvCxnSpPr/>
          <p:nvPr/>
        </p:nvCxnSpPr>
        <p:spPr>
          <a:xfrm>
            <a:off x="337425" y="1068600"/>
            <a:ext cx="47496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45"/>
          <p:cNvSpPr/>
          <p:nvPr/>
        </p:nvSpPr>
        <p:spPr>
          <a:xfrm>
            <a:off x="450775" y="1319400"/>
            <a:ext cx="28590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관리자 페이지 - QR 운송장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40" name="Google Shape;4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375" y="1823288"/>
            <a:ext cx="5945564" cy="276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5"/>
          <p:cNvPicPr preferRelativeResize="0"/>
          <p:nvPr/>
        </p:nvPicPr>
        <p:blipFill rotWithShape="1">
          <a:blip r:embed="rId5">
            <a:alphaModFix/>
          </a:blip>
          <a:srcRect b="6612" l="59092" r="24690" t="20960"/>
          <a:stretch/>
        </p:blipFill>
        <p:spPr>
          <a:xfrm>
            <a:off x="4299825" y="3944550"/>
            <a:ext cx="831602" cy="9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5550" y="807638"/>
            <a:ext cx="2367630" cy="2547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3" name="Google Shape;443;p45"/>
          <p:cNvPicPr preferRelativeResize="0"/>
          <p:nvPr/>
        </p:nvPicPr>
        <p:blipFill rotWithShape="1">
          <a:blip r:embed="rId7">
            <a:alphaModFix/>
          </a:blip>
          <a:srcRect b="16414" l="0" r="0" t="18578"/>
          <a:stretch/>
        </p:blipFill>
        <p:spPr>
          <a:xfrm>
            <a:off x="6355550" y="2834475"/>
            <a:ext cx="2517350" cy="138116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5"/>
          <p:cNvSpPr/>
          <p:nvPr/>
        </p:nvSpPr>
        <p:spPr>
          <a:xfrm>
            <a:off x="5846575" y="3384750"/>
            <a:ext cx="432900" cy="46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5" name="Google Shape;445;p45"/>
          <p:cNvCxnSpPr>
            <a:stCxn id="444" idx="0"/>
          </p:cNvCxnSpPr>
          <p:nvPr/>
        </p:nvCxnSpPr>
        <p:spPr>
          <a:xfrm flipH="1" rot="10800000">
            <a:off x="6063025" y="2064750"/>
            <a:ext cx="483300" cy="132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45"/>
          <p:cNvSpPr/>
          <p:nvPr/>
        </p:nvSpPr>
        <p:spPr>
          <a:xfrm>
            <a:off x="6803100" y="537025"/>
            <a:ext cx="2121600" cy="610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window.print() 함수 실행으로 인쇄 가능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개발 시스템 운영 (7/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12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) 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52" name="Google Shape;4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Google Shape;453;p46"/>
          <p:cNvCxnSpPr/>
          <p:nvPr/>
        </p:nvCxnSpPr>
        <p:spPr>
          <a:xfrm>
            <a:off x="337425" y="1068600"/>
            <a:ext cx="47496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46"/>
          <p:cNvSpPr/>
          <p:nvPr/>
        </p:nvSpPr>
        <p:spPr>
          <a:xfrm>
            <a:off x="450775" y="1319400"/>
            <a:ext cx="28590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관리자 페이지 - 기사 계정 생성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55" name="Google Shape;45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50" y="1886675"/>
            <a:ext cx="5978625" cy="29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6"/>
          <p:cNvSpPr/>
          <p:nvPr/>
        </p:nvSpPr>
        <p:spPr>
          <a:xfrm>
            <a:off x="109950" y="1915750"/>
            <a:ext cx="893400" cy="2385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기사 정보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57" name="Google Shape;457;p46"/>
          <p:cNvGrpSpPr/>
          <p:nvPr/>
        </p:nvGrpSpPr>
        <p:grpSpPr>
          <a:xfrm>
            <a:off x="806550" y="1990274"/>
            <a:ext cx="5090651" cy="2414900"/>
            <a:chOff x="806550" y="1990274"/>
            <a:chExt cx="5090651" cy="2414900"/>
          </a:xfrm>
        </p:grpSpPr>
        <p:sp>
          <p:nvSpPr>
            <p:cNvPr id="458" name="Google Shape;458;p46"/>
            <p:cNvSpPr/>
            <p:nvPr/>
          </p:nvSpPr>
          <p:spPr>
            <a:xfrm>
              <a:off x="806550" y="3675175"/>
              <a:ext cx="503400" cy="294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9" name="Google Shape;459;p46"/>
            <p:cNvCxnSpPr>
              <a:stCxn id="458" idx="3"/>
              <a:endCxn id="460" idx="1"/>
            </p:cNvCxnSpPr>
            <p:nvPr/>
          </p:nvCxnSpPr>
          <p:spPr>
            <a:xfrm flipH="1" rot="10800000">
              <a:off x="1309950" y="3199375"/>
              <a:ext cx="657000" cy="6228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461" name="Google Shape;461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66950" y="1990274"/>
              <a:ext cx="3930251" cy="2414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462" name="Google Shape;462;p46"/>
          <p:cNvGrpSpPr/>
          <p:nvPr/>
        </p:nvGrpSpPr>
        <p:grpSpPr>
          <a:xfrm>
            <a:off x="2076800" y="1440850"/>
            <a:ext cx="5094375" cy="2635825"/>
            <a:chOff x="2076800" y="1440850"/>
            <a:chExt cx="5094375" cy="2635825"/>
          </a:xfrm>
        </p:grpSpPr>
        <p:sp>
          <p:nvSpPr>
            <p:cNvPr id="463" name="Google Shape;463;p46"/>
            <p:cNvSpPr/>
            <p:nvPr/>
          </p:nvSpPr>
          <p:spPr>
            <a:xfrm>
              <a:off x="2076800" y="3782675"/>
              <a:ext cx="669600" cy="294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4" name="Google Shape;464;p46"/>
            <p:cNvCxnSpPr>
              <a:stCxn id="463" idx="3"/>
              <a:endCxn id="465" idx="1"/>
            </p:cNvCxnSpPr>
            <p:nvPr/>
          </p:nvCxnSpPr>
          <p:spPr>
            <a:xfrm flipH="1" rot="10800000">
              <a:off x="2746400" y="2411075"/>
              <a:ext cx="2631600" cy="1518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465" name="Google Shape;465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78125" y="1440850"/>
              <a:ext cx="1793050" cy="1940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466" name="Google Shape;466;p46"/>
          <p:cNvGrpSpPr/>
          <p:nvPr/>
        </p:nvGrpSpPr>
        <p:grpSpPr>
          <a:xfrm>
            <a:off x="3727400" y="3234100"/>
            <a:ext cx="4672400" cy="1319575"/>
            <a:chOff x="3727400" y="3234100"/>
            <a:chExt cx="4672400" cy="1319575"/>
          </a:xfrm>
        </p:grpSpPr>
        <p:grpSp>
          <p:nvGrpSpPr>
            <p:cNvPr id="467" name="Google Shape;467;p46"/>
            <p:cNvGrpSpPr/>
            <p:nvPr/>
          </p:nvGrpSpPr>
          <p:grpSpPr>
            <a:xfrm>
              <a:off x="3727400" y="3497550"/>
              <a:ext cx="4553998" cy="1056125"/>
              <a:chOff x="3727400" y="3497550"/>
              <a:chExt cx="4553998" cy="1056125"/>
            </a:xfrm>
          </p:grpSpPr>
          <p:pic>
            <p:nvPicPr>
              <p:cNvPr id="468" name="Google Shape;468;p46"/>
              <p:cNvPicPr preferRelativeResize="0"/>
              <p:nvPr/>
            </p:nvPicPr>
            <p:blipFill rotWithShape="1">
              <a:blip r:embed="rId7">
                <a:alphaModFix/>
              </a:blip>
              <a:srcRect b="0" l="1730" r="28757" t="0"/>
              <a:stretch/>
            </p:blipFill>
            <p:spPr>
              <a:xfrm>
                <a:off x="3787000" y="3497550"/>
                <a:ext cx="4494398" cy="10561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9" name="Google Shape;469;p46"/>
              <p:cNvSpPr/>
              <p:nvPr/>
            </p:nvSpPr>
            <p:spPr>
              <a:xfrm>
                <a:off x="3727400" y="3750075"/>
                <a:ext cx="4213500" cy="294000"/>
              </a:xfrm>
              <a:prstGeom prst="rect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0" name="Google Shape;470;p46"/>
            <p:cNvSpPr/>
            <p:nvPr/>
          </p:nvSpPr>
          <p:spPr>
            <a:xfrm>
              <a:off x="5897200" y="3234100"/>
              <a:ext cx="2502600" cy="3204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Malgun Gothic"/>
                  <a:ea typeface="Malgun Gothic"/>
                  <a:cs typeface="Malgun Gothic"/>
                  <a:sym typeface="Malgun Gothic"/>
                </a:rPr>
                <a:t>기사 계정 생성 시 table에 표시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개발 시스템 운영 (8/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12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) 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476" name="Google Shape;476;p47"/>
          <p:cNvCxnSpPr/>
          <p:nvPr/>
        </p:nvCxnSpPr>
        <p:spPr>
          <a:xfrm>
            <a:off x="337425" y="1068600"/>
            <a:ext cx="47496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7" name="Google Shape;477;p47"/>
          <p:cNvSpPr/>
          <p:nvPr/>
        </p:nvSpPr>
        <p:spPr>
          <a:xfrm>
            <a:off x="450775" y="1319400"/>
            <a:ext cx="34197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기사</a:t>
            </a: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 페이지 - 로그인</a:t>
            </a: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78" name="Google Shape;4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913" y="1886675"/>
            <a:ext cx="1695425" cy="294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1100" y="1886675"/>
            <a:ext cx="4474900" cy="16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7"/>
          <p:cNvSpPr/>
          <p:nvPr/>
        </p:nvSpPr>
        <p:spPr>
          <a:xfrm>
            <a:off x="5246900" y="1384775"/>
            <a:ext cx="2609100" cy="501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기사의 개인키와 공개키 저장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2" name="Google Shape;48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5150" y="2786599"/>
            <a:ext cx="1847850" cy="2147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개발 시스템 운영 (9/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12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) 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88" name="Google Shape;4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9" name="Google Shape;489;p48"/>
          <p:cNvCxnSpPr/>
          <p:nvPr/>
        </p:nvCxnSpPr>
        <p:spPr>
          <a:xfrm>
            <a:off x="337425" y="1068600"/>
            <a:ext cx="47496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48"/>
          <p:cNvSpPr/>
          <p:nvPr/>
        </p:nvSpPr>
        <p:spPr>
          <a:xfrm>
            <a:off x="450775" y="1319400"/>
            <a:ext cx="28590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기사 - 배송 배정, 배송 목록</a:t>
            </a: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91" name="Google Shape;49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88" y="1965300"/>
            <a:ext cx="1586225" cy="28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6350" y="1932675"/>
            <a:ext cx="1695425" cy="28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8"/>
          <p:cNvPicPr preferRelativeResize="0"/>
          <p:nvPr/>
        </p:nvPicPr>
        <p:blipFill rotWithShape="1">
          <a:blip r:embed="rId6">
            <a:alphaModFix/>
          </a:blip>
          <a:srcRect b="21738" l="2352" r="2770" t="44102"/>
          <a:stretch/>
        </p:blipFill>
        <p:spPr>
          <a:xfrm>
            <a:off x="6159300" y="3014543"/>
            <a:ext cx="2454525" cy="154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04375" y="1761350"/>
            <a:ext cx="2454525" cy="1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8"/>
          <p:cNvSpPr/>
          <p:nvPr/>
        </p:nvSpPr>
        <p:spPr>
          <a:xfrm>
            <a:off x="6198075" y="2832850"/>
            <a:ext cx="1128600" cy="18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8"/>
          <p:cNvSpPr/>
          <p:nvPr/>
        </p:nvSpPr>
        <p:spPr>
          <a:xfrm>
            <a:off x="4248650" y="2953375"/>
            <a:ext cx="1604400" cy="18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7" name="Google Shape;497;p48"/>
          <p:cNvCxnSpPr/>
          <p:nvPr/>
        </p:nvCxnSpPr>
        <p:spPr>
          <a:xfrm flipH="1" rot="10800000">
            <a:off x="5207275" y="1525663"/>
            <a:ext cx="809400" cy="142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p48"/>
          <p:cNvSpPr/>
          <p:nvPr/>
        </p:nvSpPr>
        <p:spPr>
          <a:xfrm>
            <a:off x="5650025" y="869100"/>
            <a:ext cx="3012600" cy="610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클릭 시 상세 내용 확인 가능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배송상태에 따라 색을 다르게 표시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9" name="Google Shape;499;p48"/>
          <p:cNvSpPr/>
          <p:nvPr/>
        </p:nvSpPr>
        <p:spPr>
          <a:xfrm>
            <a:off x="1262850" y="4319500"/>
            <a:ext cx="377400" cy="18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0" name="Google Shape;500;p48"/>
          <p:cNvCxnSpPr/>
          <p:nvPr/>
        </p:nvCxnSpPr>
        <p:spPr>
          <a:xfrm flipH="1" rot="10800000">
            <a:off x="1640250" y="4092463"/>
            <a:ext cx="720600" cy="28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1" name="Google Shape;501;p48"/>
          <p:cNvSpPr/>
          <p:nvPr/>
        </p:nvSpPr>
        <p:spPr>
          <a:xfrm>
            <a:off x="2336375" y="3511500"/>
            <a:ext cx="1756200" cy="610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추가 버튼 클릭 시 배송 목록에 표시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개발 시스템 운영 (10/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12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) 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07" name="Google Shape;5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49"/>
          <p:cNvCxnSpPr/>
          <p:nvPr/>
        </p:nvCxnSpPr>
        <p:spPr>
          <a:xfrm>
            <a:off x="337425" y="1068600"/>
            <a:ext cx="47496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49"/>
          <p:cNvSpPr/>
          <p:nvPr/>
        </p:nvSpPr>
        <p:spPr>
          <a:xfrm>
            <a:off x="450775" y="1319400"/>
            <a:ext cx="28590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기사 페이지 - 배송지 확인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10" name="Google Shape;51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08075"/>
            <a:ext cx="1819950" cy="32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2525" y="2663500"/>
            <a:ext cx="2370500" cy="19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9"/>
          <p:cNvPicPr preferRelativeResize="0"/>
          <p:nvPr/>
        </p:nvPicPr>
        <p:blipFill rotWithShape="1">
          <a:blip r:embed="rId6">
            <a:alphaModFix/>
          </a:blip>
          <a:srcRect b="3288" l="0" r="0" t="0"/>
          <a:stretch/>
        </p:blipFill>
        <p:spPr>
          <a:xfrm>
            <a:off x="4572000" y="1762625"/>
            <a:ext cx="1840521" cy="320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4925" y="1768821"/>
            <a:ext cx="1819950" cy="319503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9"/>
          <p:cNvSpPr/>
          <p:nvPr/>
        </p:nvSpPr>
        <p:spPr>
          <a:xfrm>
            <a:off x="692025" y="3091987"/>
            <a:ext cx="603000" cy="54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5" name="Google Shape;515;p49"/>
          <p:cNvCxnSpPr>
            <a:stCxn id="514" idx="3"/>
          </p:cNvCxnSpPr>
          <p:nvPr/>
        </p:nvCxnSpPr>
        <p:spPr>
          <a:xfrm flipH="1" rot="10800000">
            <a:off x="1295025" y="3352537"/>
            <a:ext cx="903000" cy="13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6" name="Google Shape;516;p49"/>
          <p:cNvSpPr/>
          <p:nvPr/>
        </p:nvSpPr>
        <p:spPr>
          <a:xfrm>
            <a:off x="6564925" y="1762625"/>
            <a:ext cx="1753500" cy="48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9"/>
          <p:cNvSpPr/>
          <p:nvPr/>
        </p:nvSpPr>
        <p:spPr>
          <a:xfrm>
            <a:off x="2247600" y="2058325"/>
            <a:ext cx="2172000" cy="548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마커 클릭 시 상세 주소 확인 가능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p49"/>
          <p:cNvSpPr/>
          <p:nvPr/>
        </p:nvSpPr>
        <p:spPr>
          <a:xfrm>
            <a:off x="6388900" y="1180575"/>
            <a:ext cx="2172000" cy="548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검색 클릭 시 해당 주소지가 중심부로 표시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" name="Google Shape;519;p49"/>
          <p:cNvSpPr/>
          <p:nvPr/>
        </p:nvSpPr>
        <p:spPr>
          <a:xfrm>
            <a:off x="7109575" y="3202750"/>
            <a:ext cx="801900" cy="61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개발 시스템 운영 (11/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12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) 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25" name="Google Shape;5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6" name="Google Shape;526;p50"/>
          <p:cNvCxnSpPr/>
          <p:nvPr/>
        </p:nvCxnSpPr>
        <p:spPr>
          <a:xfrm>
            <a:off x="337425" y="1068600"/>
            <a:ext cx="47496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50"/>
          <p:cNvSpPr/>
          <p:nvPr/>
        </p:nvSpPr>
        <p:spPr>
          <a:xfrm>
            <a:off x="450775" y="1319400"/>
            <a:ext cx="28590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기사 페이지 - 배송 상태 변경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28" name="Google Shape;52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425" y="1886675"/>
            <a:ext cx="1735850" cy="303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4888" y="1319400"/>
            <a:ext cx="1796425" cy="175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0" name="Google Shape;53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6913" y="3605000"/>
            <a:ext cx="1832375" cy="13183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1" name="Google Shape;531;p50"/>
          <p:cNvSpPr/>
          <p:nvPr/>
        </p:nvSpPr>
        <p:spPr>
          <a:xfrm>
            <a:off x="1428975" y="3373492"/>
            <a:ext cx="280500" cy="395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2" name="Google Shape;532;p50"/>
          <p:cNvCxnSpPr/>
          <p:nvPr/>
        </p:nvCxnSpPr>
        <p:spPr>
          <a:xfrm flipH="1" rot="10800000">
            <a:off x="1603125" y="2539188"/>
            <a:ext cx="2326800" cy="834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50"/>
          <p:cNvCxnSpPr>
            <a:stCxn id="534" idx="2"/>
          </p:cNvCxnSpPr>
          <p:nvPr/>
        </p:nvCxnSpPr>
        <p:spPr>
          <a:xfrm>
            <a:off x="1849725" y="3768592"/>
            <a:ext cx="2135100" cy="4896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50"/>
          <p:cNvSpPr/>
          <p:nvPr/>
        </p:nvSpPr>
        <p:spPr>
          <a:xfrm>
            <a:off x="1709475" y="3373492"/>
            <a:ext cx="280500" cy="3951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0"/>
          <p:cNvSpPr/>
          <p:nvPr/>
        </p:nvSpPr>
        <p:spPr>
          <a:xfrm>
            <a:off x="5931175" y="1319400"/>
            <a:ext cx="2723100" cy="1318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배송완료 시 체크 표시를 클릭하여 DB 배송상태를 배송완료로 변경,</a:t>
            </a:r>
            <a:br>
              <a:rPr b="1" lang="ko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서명값을 생성하여 DB에 저장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6" name="Google Shape;536;p50"/>
          <p:cNvSpPr/>
          <p:nvPr/>
        </p:nvSpPr>
        <p:spPr>
          <a:xfrm>
            <a:off x="6011550" y="3805475"/>
            <a:ext cx="2326800" cy="917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배송배정 스캔을 잘못 진행한 경우 배정 취소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개발 시스템 운영 (12/12) 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42" name="Google Shape;5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3" name="Google Shape;543;p51"/>
          <p:cNvCxnSpPr/>
          <p:nvPr/>
        </p:nvCxnSpPr>
        <p:spPr>
          <a:xfrm>
            <a:off x="337425" y="1068600"/>
            <a:ext cx="47496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51"/>
          <p:cNvSpPr/>
          <p:nvPr/>
        </p:nvSpPr>
        <p:spPr>
          <a:xfrm>
            <a:off x="450775" y="1319400"/>
            <a:ext cx="28590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고객 페이지 - 배송 확인, 환불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45" name="Google Shape;5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0925" y="1788100"/>
            <a:ext cx="1959650" cy="322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6" name="Google Shape;54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9126" y="1788100"/>
            <a:ext cx="1838805" cy="322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7" name="Google Shape;547;p51"/>
          <p:cNvSpPr/>
          <p:nvPr/>
        </p:nvSpPr>
        <p:spPr>
          <a:xfrm>
            <a:off x="2219125" y="1788100"/>
            <a:ext cx="1251900" cy="324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본인 택배 x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51"/>
          <p:cNvSpPr/>
          <p:nvPr/>
        </p:nvSpPr>
        <p:spPr>
          <a:xfrm>
            <a:off x="4230925" y="1788100"/>
            <a:ext cx="1069800" cy="324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본인 택배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9" name="Google Shape;54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9925" y="2779775"/>
            <a:ext cx="2032204" cy="3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9826" y="1832072"/>
            <a:ext cx="2150650" cy="2044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1" name="Google Shape;551;p51"/>
          <p:cNvSpPr/>
          <p:nvPr/>
        </p:nvSpPr>
        <p:spPr>
          <a:xfrm>
            <a:off x="5006625" y="4110655"/>
            <a:ext cx="588300" cy="33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2" name="Google Shape;552;p51"/>
          <p:cNvCxnSpPr>
            <a:stCxn id="551" idx="0"/>
          </p:cNvCxnSpPr>
          <p:nvPr/>
        </p:nvCxnSpPr>
        <p:spPr>
          <a:xfrm flipH="1" rot="10800000">
            <a:off x="5300775" y="3004555"/>
            <a:ext cx="338700" cy="110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3" name="Google Shape;553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7275" y="1788100"/>
            <a:ext cx="1959649" cy="31786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4" name="Google Shape;554;p51"/>
          <p:cNvSpPr/>
          <p:nvPr/>
        </p:nvSpPr>
        <p:spPr>
          <a:xfrm>
            <a:off x="2114925" y="3945350"/>
            <a:ext cx="2088000" cy="666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본인 택배가 아닌 경우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데이터가 표시 x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결론 및 기대 효과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 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60" name="Google Shape;5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1" name="Google Shape;561;p52"/>
          <p:cNvCxnSpPr/>
          <p:nvPr/>
        </p:nvCxnSpPr>
        <p:spPr>
          <a:xfrm>
            <a:off x="337425" y="1068600"/>
            <a:ext cx="35259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2" name="Google Shape;562;p52"/>
          <p:cNvSpPr txBox="1"/>
          <p:nvPr/>
        </p:nvSpPr>
        <p:spPr>
          <a:xfrm>
            <a:off x="836275" y="1324725"/>
            <a:ext cx="7171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❏"/>
            </a:pP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기존의 운송장인 아닌 QR코드를 사용하여 일차적으로 쉽게 노출되는 부분을 보완하여 개인 정보보호를 강화하는데 성공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전자서명을 이용하여 고객-기사의 부인방지를 보장한다. 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3" name="Google Shape;563;p52"/>
          <p:cNvSpPr txBox="1"/>
          <p:nvPr/>
        </p:nvSpPr>
        <p:spPr>
          <a:xfrm>
            <a:off x="836275" y="3049100"/>
            <a:ext cx="7171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❏"/>
            </a:pP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개발 과정 중 어려운 부분은 기술 공유 및 협동으로 팀워크를 향상시키고 모든 조원들이 개발 과정에 참여하며 시스템 기획 및 프로그램 개발 역량 향상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2021.08.22 개인정보위에서 택배 운송장 개인 정보보호 강화 대책을 논의했다. 이에 개인 정보보호에 대한 중요성을 다시 한번 인식. 끝.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3"/>
          <p:cNvSpPr txBox="1"/>
          <p:nvPr>
            <p:ph type="title"/>
          </p:nvPr>
        </p:nvSpPr>
        <p:spPr>
          <a:xfrm>
            <a:off x="3323075" y="2068150"/>
            <a:ext cx="323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감사합니다.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69" name="Google Shape;5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조원 편성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34" name="Google Shape;1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7"/>
          <p:cNvCxnSpPr/>
          <p:nvPr/>
        </p:nvCxnSpPr>
        <p:spPr>
          <a:xfrm>
            <a:off x="337425" y="1068600"/>
            <a:ext cx="1927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36" name="Google Shape;136;p27"/>
          <p:cNvGraphicFramePr/>
          <p:nvPr/>
        </p:nvGraphicFramePr>
        <p:xfrm>
          <a:off x="864238" y="156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{07813F58-DCB9-47D5-AFC7-A8FCE7B96558}</a:tableStyleId>
              </a:tblPr>
              <a:tblGrid>
                <a:gridCol w="1501625"/>
                <a:gridCol w="5913900"/>
              </a:tblGrid>
              <a:tr h="55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   름</a:t>
                      </a:r>
                      <a:endParaRPr b="1" sz="190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   할</a:t>
                      </a:r>
                      <a:endParaRPr b="1" sz="190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8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권현주(</a:t>
                      </a:r>
                      <a:r>
                        <a:rPr b="1" lang="ko" sz="1700">
                          <a:solidFill>
                            <a:srgbClr val="98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조장</a:t>
                      </a:r>
                      <a:r>
                        <a:rPr b="1" lang="ko" sz="1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b="1" sz="1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 구축 및 관리, 백엔드 설계 및 구현</a:t>
                      </a:r>
                      <a:endParaRPr b="1" sz="1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신세영</a:t>
                      </a:r>
                      <a:endParaRPr b="1" sz="1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프론트•백엔드 설계 및 구현</a:t>
                      </a:r>
                      <a:endParaRPr b="1" sz="1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유현진</a:t>
                      </a:r>
                      <a:endParaRPr b="1" sz="1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 구축 및 관리, </a:t>
                      </a:r>
                      <a:r>
                        <a:rPr b="1" lang="ko" sz="1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프론트•</a:t>
                      </a:r>
                      <a:r>
                        <a:rPr b="1" lang="ko" sz="1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백엔드 </a:t>
                      </a:r>
                      <a:r>
                        <a:rPr b="1" lang="ko" sz="1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 및 구현</a:t>
                      </a:r>
                      <a:r>
                        <a:rPr b="1" lang="ko" sz="1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보고서 작성</a:t>
                      </a:r>
                      <a:endParaRPr b="1" sz="1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주제 선정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8"/>
          <p:cNvCxnSpPr/>
          <p:nvPr/>
        </p:nvCxnSpPr>
        <p:spPr>
          <a:xfrm>
            <a:off x="337425" y="1068600"/>
            <a:ext cx="1927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4" name="Google Shape;144;p28"/>
          <p:cNvGrpSpPr/>
          <p:nvPr/>
        </p:nvGrpSpPr>
        <p:grpSpPr>
          <a:xfrm>
            <a:off x="374426" y="1223850"/>
            <a:ext cx="4391374" cy="2882629"/>
            <a:chOff x="374426" y="1223850"/>
            <a:chExt cx="4391374" cy="2882629"/>
          </a:xfrm>
        </p:grpSpPr>
        <p:pic>
          <p:nvPicPr>
            <p:cNvPr id="145" name="Google Shape;145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4426" y="1223850"/>
              <a:ext cx="4391374" cy="2882629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46" name="Google Shape;146;p28"/>
            <p:cNvSpPr/>
            <p:nvPr/>
          </p:nvSpPr>
          <p:spPr>
            <a:xfrm>
              <a:off x="1571150" y="1269325"/>
              <a:ext cx="2531100" cy="2664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28"/>
          <p:cNvGrpSpPr/>
          <p:nvPr/>
        </p:nvGrpSpPr>
        <p:grpSpPr>
          <a:xfrm>
            <a:off x="1954600" y="1583813"/>
            <a:ext cx="3632499" cy="2745525"/>
            <a:chOff x="1954600" y="1583813"/>
            <a:chExt cx="3632499" cy="2745525"/>
          </a:xfrm>
        </p:grpSpPr>
        <p:pic>
          <p:nvPicPr>
            <p:cNvPr id="148" name="Google Shape;148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54600" y="1583813"/>
              <a:ext cx="3632499" cy="274552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49" name="Google Shape;149;p28"/>
            <p:cNvSpPr/>
            <p:nvPr/>
          </p:nvSpPr>
          <p:spPr>
            <a:xfrm>
              <a:off x="2004775" y="1621525"/>
              <a:ext cx="1466100" cy="2064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" name="Google Shape;150;p28"/>
          <p:cNvGrpSpPr/>
          <p:nvPr/>
        </p:nvGrpSpPr>
        <p:grpSpPr>
          <a:xfrm>
            <a:off x="2953275" y="2302213"/>
            <a:ext cx="6152350" cy="1543468"/>
            <a:chOff x="2953275" y="2302213"/>
            <a:chExt cx="6152350" cy="1543468"/>
          </a:xfrm>
        </p:grpSpPr>
        <p:grpSp>
          <p:nvGrpSpPr>
            <p:cNvPr id="151" name="Google Shape;151;p28"/>
            <p:cNvGrpSpPr/>
            <p:nvPr/>
          </p:nvGrpSpPr>
          <p:grpSpPr>
            <a:xfrm>
              <a:off x="2953275" y="2302213"/>
              <a:ext cx="6152350" cy="1543468"/>
              <a:chOff x="2725200" y="2717038"/>
              <a:chExt cx="6152350" cy="1543468"/>
            </a:xfrm>
          </p:grpSpPr>
          <p:pic>
            <p:nvPicPr>
              <p:cNvPr id="152" name="Google Shape;152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25200" y="2717038"/>
                <a:ext cx="6076139" cy="151065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153" name="Google Shape;153;p2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855350" y="3748663"/>
                <a:ext cx="2022200" cy="5118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4" name="Google Shape;154;p28"/>
            <p:cNvSpPr/>
            <p:nvPr/>
          </p:nvSpPr>
          <p:spPr>
            <a:xfrm>
              <a:off x="3089675" y="3419250"/>
              <a:ext cx="3445200" cy="2064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8"/>
          <p:cNvSpPr txBox="1"/>
          <p:nvPr/>
        </p:nvSpPr>
        <p:spPr>
          <a:xfrm>
            <a:off x="942875" y="4185525"/>
            <a:ext cx="7304700" cy="446400"/>
          </a:xfrm>
          <a:prstGeom prst="rect">
            <a:avLst/>
          </a:prstGeom>
          <a:solidFill>
            <a:srgbClr val="E5CCAD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Malgun Gothic"/>
                <a:ea typeface="Malgun Gothic"/>
                <a:cs typeface="Malgun Gothic"/>
                <a:sym typeface="Malgun Gothic"/>
              </a:rPr>
              <a:t>고객의 개인 정보 유출 방지를 위한 QR코드 안심배송 서비스 개발 추진</a:t>
            </a:r>
            <a:endParaRPr b="1"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구상도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9"/>
          <p:cNvCxnSpPr/>
          <p:nvPr/>
        </p:nvCxnSpPr>
        <p:spPr>
          <a:xfrm>
            <a:off x="337425" y="1068600"/>
            <a:ext cx="14019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3" name="Google Shape;16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7525" y="2804575"/>
            <a:ext cx="1188875" cy="1188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사용자 윤곽선" id="164" name="Google Shape;16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152" y="1296050"/>
            <a:ext cx="1115650" cy="10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06525" y="1429275"/>
            <a:ext cx="655100" cy="65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9"/>
          <p:cNvCxnSpPr/>
          <p:nvPr/>
        </p:nvCxnSpPr>
        <p:spPr>
          <a:xfrm>
            <a:off x="1869725" y="1756825"/>
            <a:ext cx="1241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29"/>
          <p:cNvSpPr txBox="1"/>
          <p:nvPr/>
        </p:nvSpPr>
        <p:spPr>
          <a:xfrm>
            <a:off x="1712563" y="1844388"/>
            <a:ext cx="175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b="1" lang="ko" sz="1100">
                <a:latin typeface="Malgun Gothic"/>
                <a:ea typeface="Malgun Gothic"/>
                <a:cs typeface="Malgun Gothic"/>
                <a:sym typeface="Malgun Gothic"/>
              </a:rPr>
              <a:t>쇼핑몰에서 주문한 </a:t>
            </a:r>
            <a:endParaRPr b="1"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Malgun Gothic"/>
                <a:ea typeface="Malgun Gothic"/>
                <a:cs typeface="Malgun Gothic"/>
                <a:sym typeface="Malgun Gothic"/>
              </a:rPr>
              <a:t>주문 목록을 DB에 저장</a:t>
            </a:r>
            <a:endParaRPr b="1"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8" name="Google Shape;168;p29"/>
          <p:cNvGrpSpPr/>
          <p:nvPr/>
        </p:nvGrpSpPr>
        <p:grpSpPr>
          <a:xfrm>
            <a:off x="5756452" y="1454436"/>
            <a:ext cx="790956" cy="743747"/>
            <a:chOff x="3210275" y="2790938"/>
            <a:chExt cx="1905001" cy="1958776"/>
          </a:xfrm>
        </p:grpSpPr>
        <p:pic>
          <p:nvPicPr>
            <p:cNvPr id="169" name="Google Shape;169;p29"/>
            <p:cNvPicPr preferRelativeResize="0"/>
            <p:nvPr/>
          </p:nvPicPr>
          <p:blipFill rotWithShape="1">
            <a:blip r:embed="rId7">
              <a:alphaModFix/>
            </a:blip>
            <a:srcRect b="13948" l="15120" r="15899" t="19184"/>
            <a:stretch/>
          </p:blipFill>
          <p:spPr>
            <a:xfrm>
              <a:off x="3210275" y="2790938"/>
              <a:ext cx="1905001" cy="1958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2699908">
              <a:off x="4324237" y="3078087"/>
              <a:ext cx="326179" cy="32617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1" name="Google Shape;171;p29"/>
          <p:cNvCxnSpPr/>
          <p:nvPr/>
        </p:nvCxnSpPr>
        <p:spPr>
          <a:xfrm>
            <a:off x="4371625" y="1756825"/>
            <a:ext cx="1241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29"/>
          <p:cNvSpPr txBox="1"/>
          <p:nvPr/>
        </p:nvSpPr>
        <p:spPr>
          <a:xfrm>
            <a:off x="4281550" y="1833350"/>
            <a:ext cx="175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lang="ko" sz="1100">
                <a:latin typeface="Malgun Gothic"/>
                <a:ea typeface="Malgun Gothic"/>
                <a:cs typeface="Malgun Gothic"/>
                <a:sym typeface="Malgun Gothic"/>
              </a:rPr>
              <a:t>. 관리자페이지에서 QR코드 발급 및 부착 </a:t>
            </a:r>
            <a:endParaRPr b="1"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29"/>
          <p:cNvSpPr/>
          <p:nvPr/>
        </p:nvSpPr>
        <p:spPr>
          <a:xfrm rot="5400000">
            <a:off x="7129700" y="1365325"/>
            <a:ext cx="938400" cy="1721400"/>
          </a:xfrm>
          <a:prstGeom prst="bentArrow">
            <a:avLst>
              <a:gd fmla="val 3008" name="adj1"/>
              <a:gd fmla="val 10526" name="adj2"/>
              <a:gd fmla="val 21806" name="adj3"/>
              <a:gd fmla="val 27414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/>
        </p:nvSpPr>
        <p:spPr>
          <a:xfrm>
            <a:off x="6639125" y="1894850"/>
            <a:ext cx="166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lang="ko" sz="1100">
                <a:latin typeface="Malgun Gothic"/>
                <a:ea typeface="Malgun Gothic"/>
                <a:cs typeface="Malgun Gothic"/>
                <a:sym typeface="Malgun Gothic"/>
              </a:rPr>
              <a:t>. 기사전용 페이지에서 QR스캔으로 택배 배정 </a:t>
            </a:r>
            <a:endParaRPr b="1"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스마트폰" id="175" name="Google Shape;175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70975" y="3304825"/>
            <a:ext cx="728211" cy="65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9"/>
          <p:cNvCxnSpPr/>
          <p:nvPr/>
        </p:nvCxnSpPr>
        <p:spPr>
          <a:xfrm rot="10800000">
            <a:off x="6230050" y="3632375"/>
            <a:ext cx="1046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7" name="Google Shape;177;p29"/>
          <p:cNvPicPr preferRelativeResize="0"/>
          <p:nvPr/>
        </p:nvPicPr>
        <p:blipFill rotWithShape="1">
          <a:blip r:embed="rId10">
            <a:alphaModFix/>
          </a:blip>
          <a:srcRect b="28880" l="28991" r="28059" t="29319"/>
          <a:stretch/>
        </p:blipFill>
        <p:spPr>
          <a:xfrm>
            <a:off x="5089085" y="3143376"/>
            <a:ext cx="974992" cy="97798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6241350" y="3881975"/>
            <a:ext cx="178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b="1" lang="ko" sz="1100">
                <a:latin typeface="Malgun Gothic"/>
                <a:ea typeface="Malgun Gothic"/>
                <a:cs typeface="Malgun Gothic"/>
                <a:sym typeface="Malgun Gothic"/>
              </a:rPr>
              <a:t>. 배정받은 택배의 주소지 확인 후 배송 시작</a:t>
            </a:r>
            <a:endParaRPr b="1"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29"/>
          <p:cNvSpPr/>
          <p:nvPr/>
        </p:nvSpPr>
        <p:spPr>
          <a:xfrm rot="-5400000">
            <a:off x="1358200" y="2277375"/>
            <a:ext cx="966600" cy="1524000"/>
          </a:xfrm>
          <a:prstGeom prst="bentArrow">
            <a:avLst>
              <a:gd fmla="val 3008" name="adj1"/>
              <a:gd fmla="val 7665" name="adj2"/>
              <a:gd fmla="val 24816" name="adj3"/>
              <a:gd fmla="val 27414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 txBox="1"/>
          <p:nvPr/>
        </p:nvSpPr>
        <p:spPr>
          <a:xfrm>
            <a:off x="3842250" y="3881975"/>
            <a:ext cx="145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1" lang="ko" sz="1100">
                <a:latin typeface="Malgun Gothic"/>
                <a:ea typeface="Malgun Gothic"/>
                <a:cs typeface="Malgun Gothic"/>
                <a:sym typeface="Malgun Gothic"/>
              </a:rPr>
              <a:t>. 배송 완료 처리</a:t>
            </a:r>
            <a:endParaRPr b="1"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1" name="Google Shape;181;p29"/>
          <p:cNvCxnSpPr/>
          <p:nvPr/>
        </p:nvCxnSpPr>
        <p:spPr>
          <a:xfrm rot="10800000">
            <a:off x="3891825" y="3632375"/>
            <a:ext cx="1046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9"/>
          <p:cNvSpPr/>
          <p:nvPr/>
        </p:nvSpPr>
        <p:spPr>
          <a:xfrm>
            <a:off x="2753188" y="3143379"/>
            <a:ext cx="1047369" cy="927768"/>
          </a:xfrm>
          <a:custGeom>
            <a:rect b="b" l="l" r="r" t="t"/>
            <a:pathLst>
              <a:path extrusionOk="0" h="927768" w="1047369">
                <a:moveTo>
                  <a:pt x="0" y="497496"/>
                </a:moveTo>
                <a:lnTo>
                  <a:pt x="82021" y="579497"/>
                </a:lnTo>
                <a:lnTo>
                  <a:pt x="144501" y="520331"/>
                </a:lnTo>
                <a:lnTo>
                  <a:pt x="144501" y="927464"/>
                </a:lnTo>
                <a:lnTo>
                  <a:pt x="460524" y="927590"/>
                </a:lnTo>
                <a:lnTo>
                  <a:pt x="460524" y="611984"/>
                </a:lnTo>
                <a:lnTo>
                  <a:pt x="586918" y="611984"/>
                </a:lnTo>
                <a:lnTo>
                  <a:pt x="586918" y="927642"/>
                </a:lnTo>
                <a:lnTo>
                  <a:pt x="902865" y="927768"/>
                </a:lnTo>
                <a:lnTo>
                  <a:pt x="902865" y="519791"/>
                </a:lnTo>
                <a:lnTo>
                  <a:pt x="965683" y="579197"/>
                </a:lnTo>
                <a:lnTo>
                  <a:pt x="1047370" y="497497"/>
                </a:lnTo>
                <a:lnTo>
                  <a:pt x="523720" y="0"/>
                </a:lnTo>
                <a:close/>
                <a:moveTo>
                  <a:pt x="877586" y="902481"/>
                </a:moveTo>
                <a:lnTo>
                  <a:pt x="612197" y="902376"/>
                </a:lnTo>
                <a:lnTo>
                  <a:pt x="612197" y="586706"/>
                </a:lnTo>
                <a:lnTo>
                  <a:pt x="435245" y="586706"/>
                </a:lnTo>
                <a:lnTo>
                  <a:pt x="435245" y="902301"/>
                </a:lnTo>
                <a:lnTo>
                  <a:pt x="169780" y="902196"/>
                </a:lnTo>
                <a:lnTo>
                  <a:pt x="169780" y="496393"/>
                </a:lnTo>
                <a:lnTo>
                  <a:pt x="523721" y="161229"/>
                </a:lnTo>
                <a:lnTo>
                  <a:pt x="877586" y="495883"/>
                </a:lnTo>
                <a:close/>
                <a:moveTo>
                  <a:pt x="965186" y="543930"/>
                </a:moveTo>
                <a:lnTo>
                  <a:pt x="523721" y="126423"/>
                </a:lnTo>
                <a:lnTo>
                  <a:pt x="82490" y="544232"/>
                </a:lnTo>
                <a:lnTo>
                  <a:pt x="36216" y="497964"/>
                </a:lnTo>
                <a:lnTo>
                  <a:pt x="523717" y="34867"/>
                </a:lnTo>
                <a:lnTo>
                  <a:pt x="1011152" y="4979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1017200" y="3660700"/>
            <a:ext cx="145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r>
              <a:rPr b="1" lang="ko" sz="1100">
                <a:latin typeface="Malgun Gothic"/>
                <a:ea typeface="Malgun Gothic"/>
                <a:cs typeface="Malgun Gothic"/>
                <a:sym typeface="Malgun Gothic"/>
              </a:rPr>
              <a:t>. QR코드 스캔으로 본인 택배 확인</a:t>
            </a:r>
            <a:endParaRPr b="1"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추진 경과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30"/>
          <p:cNvCxnSpPr/>
          <p:nvPr/>
        </p:nvCxnSpPr>
        <p:spPr>
          <a:xfrm>
            <a:off x="337425" y="1068600"/>
            <a:ext cx="1927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91" name="Google Shape;191;p30"/>
          <p:cNvGraphicFramePr/>
          <p:nvPr/>
        </p:nvGraphicFramePr>
        <p:xfrm>
          <a:off x="656063" y="1242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{07813F58-DCB9-47D5-AFC7-A8FCE7B96558}</a:tableStyleId>
              </a:tblPr>
              <a:tblGrid>
                <a:gridCol w="2039675"/>
                <a:gridCol w="704250"/>
                <a:gridCol w="704250"/>
                <a:gridCol w="704250"/>
                <a:gridCol w="704250"/>
                <a:gridCol w="704250"/>
                <a:gridCol w="704250"/>
                <a:gridCol w="704250"/>
                <a:gridCol w="704250"/>
              </a:tblGrid>
              <a:tr h="64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3월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4월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5월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6월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7월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8월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9월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10월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8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자료조사 및 연구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프론트엔드 개발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백엔드 개발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QR코드 생성, 인식/지도 시스템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시스템 검증 및 보완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2" name="Google Shape;192;p30"/>
          <p:cNvSpPr/>
          <p:nvPr/>
        </p:nvSpPr>
        <p:spPr>
          <a:xfrm>
            <a:off x="2695750" y="2016475"/>
            <a:ext cx="2106300" cy="2328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3400000" y="2490625"/>
            <a:ext cx="4225500" cy="2328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4104250" y="2964775"/>
            <a:ext cx="4225500" cy="2328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4104250" y="3570100"/>
            <a:ext cx="3521400" cy="2328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/>
          <p:nvPr/>
        </p:nvSpPr>
        <p:spPr>
          <a:xfrm>
            <a:off x="6217150" y="4109150"/>
            <a:ext cx="2106300" cy="2328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개발 환경 및 개발 내용 (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1/9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)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31"/>
          <p:cNvCxnSpPr/>
          <p:nvPr/>
        </p:nvCxnSpPr>
        <p:spPr>
          <a:xfrm>
            <a:off x="337425" y="1068600"/>
            <a:ext cx="59490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4" name="Google Shape;204;p31"/>
          <p:cNvGrpSpPr/>
          <p:nvPr/>
        </p:nvGrpSpPr>
        <p:grpSpPr>
          <a:xfrm>
            <a:off x="261025" y="2109699"/>
            <a:ext cx="2257800" cy="1330511"/>
            <a:chOff x="1178250" y="1749750"/>
            <a:chExt cx="2257800" cy="1488600"/>
          </a:xfrm>
        </p:grpSpPr>
        <p:grpSp>
          <p:nvGrpSpPr>
            <p:cNvPr id="205" name="Google Shape;205;p31"/>
            <p:cNvGrpSpPr/>
            <p:nvPr/>
          </p:nvGrpSpPr>
          <p:grpSpPr>
            <a:xfrm>
              <a:off x="1178250" y="1749750"/>
              <a:ext cx="2257800" cy="1488600"/>
              <a:chOff x="613825" y="1883825"/>
              <a:chExt cx="2257800" cy="1488600"/>
            </a:xfrm>
          </p:grpSpPr>
          <p:sp>
            <p:nvSpPr>
              <p:cNvPr id="206" name="Google Shape;206;p31"/>
              <p:cNvSpPr/>
              <p:nvPr/>
            </p:nvSpPr>
            <p:spPr>
              <a:xfrm>
                <a:off x="613825" y="1883825"/>
                <a:ext cx="2257800" cy="1488600"/>
              </a:xfrm>
              <a:prstGeom prst="rect">
                <a:avLst/>
              </a:prstGeom>
              <a:solidFill>
                <a:srgbClr val="980000"/>
              </a:solidFill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1"/>
              <p:cNvSpPr/>
              <p:nvPr/>
            </p:nvSpPr>
            <p:spPr>
              <a:xfrm>
                <a:off x="670275" y="2286000"/>
                <a:ext cx="2145000" cy="10302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8" name="Google Shape;208;p31"/>
            <p:cNvSpPr txBox="1"/>
            <p:nvPr/>
          </p:nvSpPr>
          <p:spPr>
            <a:xfrm>
              <a:off x="2074350" y="1749750"/>
              <a:ext cx="669600" cy="447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Web</a:t>
              </a:r>
              <a:endParaRPr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209" name="Google Shape;209;p31"/>
          <p:cNvGrpSpPr/>
          <p:nvPr/>
        </p:nvGrpSpPr>
        <p:grpSpPr>
          <a:xfrm>
            <a:off x="6460075" y="2109699"/>
            <a:ext cx="2257800" cy="1330511"/>
            <a:chOff x="5394675" y="1749750"/>
            <a:chExt cx="2257800" cy="1488600"/>
          </a:xfrm>
        </p:grpSpPr>
        <p:grpSp>
          <p:nvGrpSpPr>
            <p:cNvPr id="210" name="Google Shape;210;p31"/>
            <p:cNvGrpSpPr/>
            <p:nvPr/>
          </p:nvGrpSpPr>
          <p:grpSpPr>
            <a:xfrm>
              <a:off x="5394675" y="1749750"/>
              <a:ext cx="2257800" cy="1488600"/>
              <a:chOff x="613825" y="1883825"/>
              <a:chExt cx="2257800" cy="1488600"/>
            </a:xfrm>
          </p:grpSpPr>
          <p:sp>
            <p:nvSpPr>
              <p:cNvPr id="211" name="Google Shape;211;p31"/>
              <p:cNvSpPr/>
              <p:nvPr/>
            </p:nvSpPr>
            <p:spPr>
              <a:xfrm>
                <a:off x="613825" y="1883825"/>
                <a:ext cx="2257800" cy="14886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FFE59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1"/>
              <p:cNvSpPr/>
              <p:nvPr/>
            </p:nvSpPr>
            <p:spPr>
              <a:xfrm>
                <a:off x="670275" y="2286000"/>
                <a:ext cx="2145000" cy="10302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3" name="Google Shape;213;p31"/>
            <p:cNvSpPr txBox="1"/>
            <p:nvPr/>
          </p:nvSpPr>
          <p:spPr>
            <a:xfrm>
              <a:off x="5562675" y="1749750"/>
              <a:ext cx="1921800" cy="447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Development Language</a:t>
              </a:r>
              <a:endParaRPr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214" name="Google Shape;214;p31"/>
          <p:cNvGrpSpPr/>
          <p:nvPr/>
        </p:nvGrpSpPr>
        <p:grpSpPr>
          <a:xfrm>
            <a:off x="3270684" y="2109710"/>
            <a:ext cx="2437521" cy="1330511"/>
            <a:chOff x="3443100" y="3193300"/>
            <a:chExt cx="2257800" cy="1488600"/>
          </a:xfrm>
        </p:grpSpPr>
        <p:grpSp>
          <p:nvGrpSpPr>
            <p:cNvPr id="215" name="Google Shape;215;p31"/>
            <p:cNvGrpSpPr/>
            <p:nvPr/>
          </p:nvGrpSpPr>
          <p:grpSpPr>
            <a:xfrm>
              <a:off x="3443100" y="3193300"/>
              <a:ext cx="2257800" cy="1488600"/>
              <a:chOff x="613825" y="1883825"/>
              <a:chExt cx="2257800" cy="1488600"/>
            </a:xfrm>
          </p:grpSpPr>
          <p:sp>
            <p:nvSpPr>
              <p:cNvPr id="216" name="Google Shape;216;p31"/>
              <p:cNvSpPr/>
              <p:nvPr/>
            </p:nvSpPr>
            <p:spPr>
              <a:xfrm>
                <a:off x="613825" y="1883825"/>
                <a:ext cx="2257800" cy="1488600"/>
              </a:xfrm>
              <a:prstGeom prst="rect">
                <a:avLst/>
              </a:prstGeom>
              <a:solidFill>
                <a:srgbClr val="A4C2F4"/>
              </a:solidFill>
              <a:ln cap="flat" cmpd="sng" w="9525">
                <a:solidFill>
                  <a:srgbClr val="A4C2F4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1"/>
              <p:cNvSpPr/>
              <p:nvPr/>
            </p:nvSpPr>
            <p:spPr>
              <a:xfrm>
                <a:off x="670275" y="2286000"/>
                <a:ext cx="2145000" cy="10302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8" name="Google Shape;218;p31"/>
            <p:cNvSpPr txBox="1"/>
            <p:nvPr/>
          </p:nvSpPr>
          <p:spPr>
            <a:xfrm>
              <a:off x="4062650" y="3193300"/>
              <a:ext cx="1158300" cy="447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DB &amp; Server</a:t>
              </a:r>
              <a:endParaRPr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219" name="Google Shape;219;p31"/>
          <p:cNvSpPr txBox="1"/>
          <p:nvPr/>
        </p:nvSpPr>
        <p:spPr>
          <a:xfrm>
            <a:off x="4063475" y="2710250"/>
            <a:ext cx="11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FireBase</a:t>
            </a:r>
            <a:endParaRPr b="1"/>
          </a:p>
        </p:txBody>
      </p:sp>
      <p:sp>
        <p:nvSpPr>
          <p:cNvPr id="220" name="Google Shape;220;p31"/>
          <p:cNvSpPr txBox="1"/>
          <p:nvPr/>
        </p:nvSpPr>
        <p:spPr>
          <a:xfrm>
            <a:off x="6652125" y="2637988"/>
            <a:ext cx="114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Javascript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Typescript</a:t>
            </a:r>
            <a:endParaRPr b="1"/>
          </a:p>
        </p:txBody>
      </p:sp>
      <p:sp>
        <p:nvSpPr>
          <p:cNvPr id="221" name="Google Shape;221;p31"/>
          <p:cNvSpPr txBox="1"/>
          <p:nvPr/>
        </p:nvSpPr>
        <p:spPr>
          <a:xfrm>
            <a:off x="335875" y="2530150"/>
            <a:ext cx="127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Angular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Ionic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 Node.js</a:t>
            </a:r>
            <a:endParaRPr b="1"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800" y="2551225"/>
            <a:ext cx="447475" cy="4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650" y="2618688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0953" y="3018900"/>
            <a:ext cx="542475" cy="33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34825" y="257485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35025" y="295047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 rotWithShape="1">
          <a:blip r:embed="rId9">
            <a:alphaModFix/>
          </a:blip>
          <a:srcRect b="0" l="0" r="67056" t="0"/>
          <a:stretch/>
        </p:blipFill>
        <p:spPr>
          <a:xfrm>
            <a:off x="4828850" y="2561025"/>
            <a:ext cx="669549" cy="69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/>
          <p:nvPr/>
        </p:nvSpPr>
        <p:spPr>
          <a:xfrm>
            <a:off x="450775" y="1319400"/>
            <a:ext cx="10500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개발 환경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개발 환경 및 개발 내용 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(2/9)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/>
          <p:nvPr/>
        </p:nvCxnSpPr>
        <p:spPr>
          <a:xfrm>
            <a:off x="337425" y="1068600"/>
            <a:ext cx="59490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6" name="Google Shape;236;p32"/>
          <p:cNvPicPr preferRelativeResize="0"/>
          <p:nvPr/>
        </p:nvPicPr>
        <p:blipFill rotWithShape="1">
          <a:blip r:embed="rId4">
            <a:alphaModFix/>
          </a:blip>
          <a:srcRect b="0" l="0" r="0" t="11754"/>
          <a:stretch/>
        </p:blipFill>
        <p:spPr>
          <a:xfrm>
            <a:off x="515025" y="1886675"/>
            <a:ext cx="4173950" cy="2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875" y="2177576"/>
            <a:ext cx="5660124" cy="283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775" y="4644825"/>
            <a:ext cx="564832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875" y="4405175"/>
            <a:ext cx="5660116" cy="2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/>
          <p:nvPr/>
        </p:nvSpPr>
        <p:spPr>
          <a:xfrm>
            <a:off x="450775" y="1319400"/>
            <a:ext cx="14994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개발 내용(1/8)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1" name="Google Shape;241;p32"/>
          <p:cNvSpPr/>
          <p:nvPr/>
        </p:nvSpPr>
        <p:spPr>
          <a:xfrm>
            <a:off x="6001400" y="1714500"/>
            <a:ext cx="3001500" cy="500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npm install angularx-qrcode 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명령어로 module 설치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32"/>
          <p:cNvSpPr/>
          <p:nvPr/>
        </p:nvSpPr>
        <p:spPr>
          <a:xfrm>
            <a:off x="2046375" y="2885650"/>
            <a:ext cx="1499400" cy="148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" name="Google Shape;243;p32"/>
          <p:cNvCxnSpPr/>
          <p:nvPr/>
        </p:nvCxnSpPr>
        <p:spPr>
          <a:xfrm flipH="1" rot="10800000">
            <a:off x="2072200" y="4388450"/>
            <a:ext cx="96300" cy="21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32"/>
          <p:cNvSpPr/>
          <p:nvPr/>
        </p:nvSpPr>
        <p:spPr>
          <a:xfrm>
            <a:off x="1007275" y="4619175"/>
            <a:ext cx="1161000" cy="25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/>
          <p:nvPr/>
        </p:nvSpPr>
        <p:spPr>
          <a:xfrm>
            <a:off x="6068000" y="3223150"/>
            <a:ext cx="3001500" cy="500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NPM(Node Package Manager) :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Node.js 기본 패키지 관리자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개발 환경 및 개발 내용 (3/9)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75" y="4405175"/>
            <a:ext cx="669551" cy="61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33"/>
          <p:cNvCxnSpPr/>
          <p:nvPr/>
        </p:nvCxnSpPr>
        <p:spPr>
          <a:xfrm>
            <a:off x="337425" y="1068600"/>
            <a:ext cx="59490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3" name="Google Shape;25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325" y="1809875"/>
            <a:ext cx="451485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175" y="1173338"/>
            <a:ext cx="3398850" cy="36733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/>
          <p:nvPr/>
        </p:nvSpPr>
        <p:spPr>
          <a:xfrm>
            <a:off x="450775" y="1319400"/>
            <a:ext cx="1499400" cy="39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Do Hyeon"/>
                <a:ea typeface="Do Hyeon"/>
                <a:cs typeface="Do Hyeon"/>
                <a:sym typeface="Do Hyeon"/>
              </a:rPr>
              <a:t>개발 내용(2/8)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6" name="Google Shape;256;p33"/>
          <p:cNvSpPr/>
          <p:nvPr/>
        </p:nvSpPr>
        <p:spPr>
          <a:xfrm>
            <a:off x="210325" y="4255425"/>
            <a:ext cx="3001500" cy="454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카메라 권한을 허용하여 스캔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